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9"/>
  </p:notesMasterIdLst>
  <p:sldIdLst>
    <p:sldId id="258" r:id="rId3"/>
    <p:sldId id="269" r:id="rId4"/>
    <p:sldId id="328" r:id="rId5"/>
    <p:sldId id="303" r:id="rId6"/>
    <p:sldId id="331" r:id="rId7"/>
    <p:sldId id="330" r:id="rId8"/>
    <p:sldId id="332" r:id="rId9"/>
    <p:sldId id="333" r:id="rId10"/>
    <p:sldId id="334" r:id="rId11"/>
    <p:sldId id="329" r:id="rId12"/>
    <p:sldId id="337" r:id="rId13"/>
    <p:sldId id="335" r:id="rId14"/>
    <p:sldId id="338" r:id="rId15"/>
    <p:sldId id="336" r:id="rId16"/>
    <p:sldId id="339" r:id="rId17"/>
    <p:sldId id="298" r:id="rId1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56"/>
    <p:restoredTop sz="94643"/>
  </p:normalViewPr>
  <p:slideViewPr>
    <p:cSldViewPr snapToGrid="0">
      <p:cViewPr varScale="1">
        <p:scale>
          <a:sx n="90" d="100"/>
          <a:sy n="90" d="100"/>
        </p:scale>
        <p:origin x="135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B2A1-FCDE-4BCB-92A4-FDF1E4767272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AF655-C97C-4731-916A-C116ABA9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0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48E7D9-6850-412E-90BF-00F216912D82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7086600"/>
            <a:ext cx="5486400" cy="13716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Bài giảng chương trình A2-Internet</a:t>
            </a:r>
          </a:p>
        </p:txBody>
      </p:sp>
    </p:spTree>
    <p:extLst>
      <p:ext uri="{BB962C8B-B14F-4D97-AF65-F5344CB8AC3E}">
        <p14:creationId xmlns:p14="http://schemas.microsoft.com/office/powerpoint/2010/main" val="3254404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554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1399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126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5747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7196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09DC9-C2D1-453D-9823-BBD3B53FB920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9322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Oval 38"/>
          <p:cNvSpPr>
            <a:spLocks noChangeArrowheads="1"/>
          </p:cNvSpPr>
          <p:nvPr/>
        </p:nvSpPr>
        <p:spPr bwMode="gray">
          <a:xfrm>
            <a:off x="912284" y="333375"/>
            <a:ext cx="78740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437064"/>
            <a:ext cx="12192000" cy="1728787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115" name="Oval 43"/>
          <p:cNvSpPr>
            <a:spLocks noChangeArrowheads="1"/>
          </p:cNvSpPr>
          <p:nvPr/>
        </p:nvSpPr>
        <p:spPr bwMode="gray">
          <a:xfrm>
            <a:off x="10258426" y="3506278"/>
            <a:ext cx="1631949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149600" y="6400801"/>
            <a:ext cx="1337733" cy="248585"/>
          </a:xfrm>
        </p:spPr>
        <p:txBody>
          <a:bodyPr/>
          <a:lstStyle>
            <a:lvl1pPr algn="ctr">
              <a:defRPr sz="1200"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1" y="6413500"/>
            <a:ext cx="4686300" cy="296506"/>
          </a:xfrm>
        </p:spPr>
        <p:txBody>
          <a:bodyPr/>
          <a:lstStyle>
            <a:lvl1pPr>
              <a:defRPr sz="1200" b="1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03200" y="6400801"/>
            <a:ext cx="2844800" cy="244475"/>
          </a:xfrm>
        </p:spPr>
        <p:txBody>
          <a:bodyPr/>
          <a:lstStyle>
            <a:lvl1pPr algn="l">
              <a:defRPr sz="1200"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284" y="1027113"/>
            <a:ext cx="10162116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00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486400"/>
            <a:ext cx="10160000" cy="304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-76200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6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7301" y="609600"/>
            <a:ext cx="2755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609600"/>
            <a:ext cx="8064500" cy="5715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66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609601"/>
            <a:ext cx="8026400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737600" y="65532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08000" y="6534150"/>
            <a:ext cx="2540000" cy="261938"/>
          </a:xfrm>
        </p:spPr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0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228600"/>
            <a:ext cx="111760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55700"/>
            <a:ext cx="5384800" cy="516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5700"/>
            <a:ext cx="5384800" cy="516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C7A26-09BE-4D37-8D17-A878B48104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15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9300" y="228600"/>
            <a:ext cx="111760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81635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81635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E4328A-CC28-405E-AF77-720A1CD60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046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228600"/>
            <a:ext cx="111760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09600" y="3816350"/>
            <a:ext cx="10972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23FCF-A597-4D9E-B393-7DCC8A4698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132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437064"/>
            <a:ext cx="12192000" cy="1728787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115" name="Oval 43"/>
          <p:cNvSpPr>
            <a:spLocks noChangeArrowheads="1"/>
          </p:cNvSpPr>
          <p:nvPr/>
        </p:nvSpPr>
        <p:spPr bwMode="gray">
          <a:xfrm>
            <a:off x="10258426" y="3506278"/>
            <a:ext cx="1631949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149600" y="6400801"/>
            <a:ext cx="1337733" cy="248585"/>
          </a:xfrm>
        </p:spPr>
        <p:txBody>
          <a:bodyPr/>
          <a:lstStyle>
            <a:lvl1pPr algn="ctr">
              <a:defRPr sz="1200"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1" y="6413500"/>
            <a:ext cx="4686300" cy="296506"/>
          </a:xfrm>
        </p:spPr>
        <p:txBody>
          <a:bodyPr/>
          <a:lstStyle>
            <a:lvl1pPr>
              <a:defRPr sz="1200" b="1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03200" y="6400801"/>
            <a:ext cx="2844800" cy="244475"/>
          </a:xfrm>
        </p:spPr>
        <p:txBody>
          <a:bodyPr/>
          <a:lstStyle>
            <a:lvl1pPr algn="l">
              <a:defRPr sz="1200"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284" y="1027113"/>
            <a:ext cx="10162116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00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486400"/>
            <a:ext cx="10160000" cy="304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-76200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2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892800" y="6553201"/>
            <a:ext cx="3826933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6736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6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5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892800" y="6553201"/>
            <a:ext cx="3826933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6736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95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44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1A205-0796-1A4D-ABDA-9CB5805F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7D8179-2B6D-8648-870F-E4CAE0C0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9909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83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03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7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7301" y="609600"/>
            <a:ext cx="2755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609600"/>
            <a:ext cx="8064500" cy="5715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04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609601"/>
            <a:ext cx="8026400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737600" y="65532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08000" y="6534150"/>
            <a:ext cx="2540000" cy="261938"/>
          </a:xfrm>
        </p:spPr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63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EA84-1845-C64D-AB6E-7B908306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A4FB9-2614-2F40-BC8C-C5707E3D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78F86-C7F2-BB42-B05A-1767FFE2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39E8C-700C-6B49-93ED-C359D091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7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4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6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9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8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9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239185" y="0"/>
            <a:ext cx="9072033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549275"/>
            <a:ext cx="12192000" cy="647700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676400"/>
            <a:ext cx="11023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37600" y="6553201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88000" y="6534150"/>
            <a:ext cx="11176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524000" y="609601"/>
            <a:ext cx="8026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08000" y="6534150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363201" y="-88118"/>
            <a:ext cx="1674988" cy="1285093"/>
            <a:chOff x="7620000" y="-88118"/>
            <a:chExt cx="1256241" cy="1285093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7620000" y="548975"/>
              <a:ext cx="1252800" cy="64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-88118"/>
              <a:ext cx="1256241" cy="1256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18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239185" y="0"/>
            <a:ext cx="9072033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549275"/>
            <a:ext cx="12192000" cy="647700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676400"/>
            <a:ext cx="11023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37600" y="6553201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88000" y="6534150"/>
            <a:ext cx="11176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/>
            </a:lvl1pPr>
          </a:lstStyle>
          <a:p>
            <a:fld id="{2EEF9554-40CF-4C96-BAB5-706298509BC1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524000" y="609601"/>
            <a:ext cx="8026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08000" y="6534150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fld id="{80D17680-6B38-4DA5-AF43-2E5D03B5F43D}" type="datetimeFigureOut">
              <a:rPr lang="en-US" smtClean="0"/>
              <a:t>4/17/18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363201" y="-88118"/>
            <a:ext cx="1674988" cy="1285093"/>
            <a:chOff x="7620000" y="-88118"/>
            <a:chExt cx="1256241" cy="1285093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7620000" y="548975"/>
              <a:ext cx="1252800" cy="64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-88118"/>
              <a:ext cx="1256241" cy="1256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90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91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1"/>
          <p:cNvSpPr txBox="1">
            <a:spLocks noChangeArrowheads="1"/>
          </p:cNvSpPr>
          <p:nvPr/>
        </p:nvSpPr>
        <p:spPr bwMode="auto">
          <a:xfrm>
            <a:off x="779489" y="4951752"/>
            <a:ext cx="107629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chemeClr val="bg1"/>
                </a:solidFill>
              </a:rPr>
              <a:t>MẢNG VÀ XỬ LÝ MẢNG</a:t>
            </a:r>
          </a:p>
        </p:txBody>
      </p:sp>
    </p:spTree>
    <p:extLst>
      <p:ext uri="{BB962C8B-B14F-4D97-AF65-F5344CB8AC3E}">
        <p14:creationId xmlns:p14="http://schemas.microsoft.com/office/powerpoint/2010/main" val="244135328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Một số thuật toán cơ bản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marL="775970" indent="-514350">
              <a:buFont typeface="+mj-lt"/>
              <a:buAutoNum type="arabicPeriod"/>
              <a:tabLst>
                <a:tab pos="434340" algn="l"/>
              </a:tabLst>
            </a:pPr>
            <a:r>
              <a:rPr lang="vi-VN" sz="2800" spc="-10" dirty="0">
                <a:cs typeface="Arial"/>
              </a:rPr>
              <a:t>Tìm số lớn nhất/ nhỏ nhất trong dãy số</a:t>
            </a:r>
          </a:p>
          <a:p>
            <a:pPr marL="775970" indent="-514350">
              <a:buFont typeface="+mj-lt"/>
              <a:buAutoNum type="arabicPeriod"/>
              <a:tabLst>
                <a:tab pos="434340" algn="l"/>
              </a:tabLst>
            </a:pPr>
            <a:r>
              <a:rPr lang="vi-VN" sz="2800" spc="-10" dirty="0">
                <a:cs typeface="Arial"/>
              </a:rPr>
              <a:t>Tìm USCLN, BSCNN của 2 số</a:t>
            </a:r>
          </a:p>
          <a:p>
            <a:pPr marL="775970" indent="-514350">
              <a:buFont typeface="+mj-lt"/>
              <a:buAutoNum type="arabicPeriod"/>
              <a:tabLst>
                <a:tab pos="434340" algn="l"/>
              </a:tabLst>
            </a:pPr>
            <a:r>
              <a:rPr lang="vi-VN" sz="2800" spc="-10" dirty="0">
                <a:cs typeface="Arial"/>
              </a:rPr>
              <a:t>Sắp xếp dãy số tăng dần hoặc giảm dần</a:t>
            </a:r>
          </a:p>
          <a:p>
            <a:pPr marL="775970" indent="-514350">
              <a:buFont typeface="+mj-lt"/>
              <a:buAutoNum type="arabicPeriod"/>
              <a:tabLst>
                <a:tab pos="434340" algn="l"/>
              </a:tabLst>
            </a:pPr>
            <a:endParaRPr lang="vi-VN" sz="1800" spc="-1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05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Một số thuật toán cơ bản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marL="261620" indent="0">
              <a:buNone/>
              <a:tabLst>
                <a:tab pos="434340" algn="l"/>
              </a:tabLst>
            </a:pPr>
            <a:r>
              <a:rPr lang="vi-VN" sz="2800" spc="-10" dirty="0">
                <a:cs typeface="Arial"/>
              </a:rPr>
              <a:t>1. Tìm số lớn nhất/ nhỏ nhất trong dãy số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71222-A813-5444-BFD4-924CC2C3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61" y="2427288"/>
            <a:ext cx="4664075" cy="4099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287E-9D7B-784D-A129-7EBDD7C38C63}"/>
              </a:ext>
            </a:extLst>
          </p:cNvPr>
          <p:cNvSpPr txBox="1"/>
          <p:nvPr/>
        </p:nvSpPr>
        <p:spPr>
          <a:xfrm>
            <a:off x="4629150" y="3514725"/>
            <a:ext cx="3000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2A8B5-E088-2642-971D-FC9BDEBAA0D0}"/>
              </a:ext>
            </a:extLst>
          </p:cNvPr>
          <p:cNvSpPr txBox="1"/>
          <p:nvPr/>
        </p:nvSpPr>
        <p:spPr>
          <a:xfrm>
            <a:off x="3943349" y="3486048"/>
            <a:ext cx="1343025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i</a:t>
            </a:r>
            <a:r>
              <a:rPr lang="en-US" sz="1100" dirty="0"/>
              <a:t>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ACC6C-0AAC-CE4A-B23F-E4902981D19D}"/>
              </a:ext>
            </a:extLst>
          </p:cNvPr>
          <p:cNvSpPr txBox="1"/>
          <p:nvPr/>
        </p:nvSpPr>
        <p:spPr>
          <a:xfrm>
            <a:off x="4350542" y="4079873"/>
            <a:ext cx="52863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i</a:t>
            </a:r>
            <a:r>
              <a:rPr lang="en-US" sz="1200" dirty="0"/>
              <a:t> &lt; n</a:t>
            </a:r>
          </a:p>
        </p:txBody>
      </p:sp>
    </p:spTree>
    <p:extLst>
      <p:ext uri="{BB962C8B-B14F-4D97-AF65-F5344CB8AC3E}">
        <p14:creationId xmlns:p14="http://schemas.microsoft.com/office/powerpoint/2010/main" val="805367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Một số thuật toán cơ bản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marL="261620" indent="0">
              <a:buNone/>
              <a:tabLst>
                <a:tab pos="434340" algn="l"/>
              </a:tabLst>
            </a:pPr>
            <a:r>
              <a:rPr lang="vi-VN" sz="2800" spc="-10" dirty="0">
                <a:cs typeface="Arial"/>
              </a:rPr>
              <a:t>2. Giải phương trình bậc nhât 1 ẩn</a:t>
            </a:r>
            <a:endParaRPr lang="vi-VN" sz="1800" spc="-10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1DE43-4DB5-5541-B4E2-485FBD28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2050983"/>
            <a:ext cx="5486400" cy="42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6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Một số thuật toán cơ bản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marL="261620" indent="0">
              <a:buNone/>
              <a:tabLst>
                <a:tab pos="434340" algn="l"/>
              </a:tabLst>
            </a:pPr>
            <a:r>
              <a:rPr lang="vi-VN" sz="2800" spc="-10" dirty="0">
                <a:cs typeface="Arial"/>
              </a:rPr>
              <a:t>3. Giải phương trình bậc hai 1 ẩn</a:t>
            </a:r>
            <a:endParaRPr lang="vi-VN" sz="1800" spc="-10" dirty="0"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2F5D1-0886-D746-BCFD-3B183C30C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1397000"/>
            <a:ext cx="50673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Một số thuật toán cơ bản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marL="261620" indent="0">
              <a:buNone/>
              <a:tabLst>
                <a:tab pos="434340" algn="l"/>
              </a:tabLst>
            </a:pPr>
            <a:r>
              <a:rPr lang="vi-VN" sz="2800" spc="-10" dirty="0">
                <a:cs typeface="Arial"/>
              </a:rPr>
              <a:t>4. Tìm USCLN, BSCNN của 2 số</a:t>
            </a:r>
          </a:p>
          <a:p>
            <a:pPr marL="775970" indent="-514350">
              <a:buFont typeface="+mj-lt"/>
              <a:buAutoNum type="arabicPeriod"/>
              <a:tabLst>
                <a:tab pos="434340" algn="l"/>
              </a:tabLst>
            </a:pPr>
            <a:endParaRPr lang="vi-VN" sz="1800" spc="-10" dirty="0"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98FF7-8F53-0343-8ADE-FBB1DD90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2133600"/>
            <a:ext cx="5384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1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Một số thuật toán cơ bản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marL="261620" indent="0">
              <a:buNone/>
              <a:tabLst>
                <a:tab pos="434340" algn="l"/>
              </a:tabLst>
            </a:pPr>
            <a:r>
              <a:rPr lang="vi-VN" sz="2800" spc="-10" dirty="0">
                <a:cs typeface="Arial"/>
              </a:rPr>
              <a:t>5. Giải thuật sắp xếp lựa chọn sắp xếp dãy số</a:t>
            </a:r>
          </a:p>
          <a:p>
            <a:pPr marL="775970" indent="-514350">
              <a:buFont typeface="+mj-lt"/>
              <a:buAutoNum type="arabicPeriod"/>
              <a:tabLst>
                <a:tab pos="434340" algn="l"/>
              </a:tabLst>
            </a:pPr>
            <a:endParaRPr lang="vi-VN" sz="1800" spc="-10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4B82B-E891-884C-9C73-2F0537384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0" y="2119947"/>
            <a:ext cx="4946650" cy="42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1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03E35-82C1-9D4A-9357-B095A986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9F7793-7D3E-E043-BD64-1E800A27A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000" dirty="0">
                <a:solidFill>
                  <a:srgbClr val="C000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1091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09601"/>
            <a:ext cx="8928100" cy="571499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5955" lvl="1" indent="-394335">
              <a:lnSpc>
                <a:spcPct val="100000"/>
              </a:lnSpc>
              <a:spcBef>
                <a:spcPts val="1650"/>
              </a:spcBef>
              <a:buAutoNum type="arabicPeriod"/>
              <a:tabLst>
                <a:tab pos="656590" algn="l"/>
              </a:tabLst>
            </a:pPr>
            <a:r>
              <a:rPr lang="vi-VN" sz="3600" spc="-5" dirty="0">
                <a:cs typeface="Arial"/>
              </a:rPr>
              <a:t>Biết cách khai báo mảng để lưu trữ dữ liệu</a:t>
            </a:r>
          </a:p>
          <a:p>
            <a:pPr marL="655955" lvl="1" indent="-394335">
              <a:lnSpc>
                <a:spcPct val="100000"/>
              </a:lnSpc>
              <a:spcBef>
                <a:spcPts val="1650"/>
              </a:spcBef>
              <a:buAutoNum type="arabicPeriod"/>
              <a:tabLst>
                <a:tab pos="656590" algn="l"/>
              </a:tabLst>
            </a:pPr>
            <a:r>
              <a:rPr lang="vi-VN" sz="3600" spc="-5" dirty="0">
                <a:cs typeface="Arial"/>
              </a:rPr>
              <a:t>Biết cách dùng vòng lặp để xử lý dữ liệu mảng</a:t>
            </a:r>
          </a:p>
          <a:p>
            <a:pPr marL="655955" lvl="1" indent="-394335">
              <a:lnSpc>
                <a:spcPct val="100000"/>
              </a:lnSpc>
              <a:spcBef>
                <a:spcPts val="1650"/>
              </a:spcBef>
              <a:buAutoNum type="arabicPeriod"/>
              <a:tabLst>
                <a:tab pos="656590" algn="l"/>
              </a:tabLst>
            </a:pPr>
            <a:r>
              <a:rPr lang="vi-VN" sz="3600" spc="-5" dirty="0">
                <a:cs typeface="Arial"/>
              </a:rPr>
              <a:t>Vận dụng mảng để áp dụng giải một vài thuật toán cơ bản</a:t>
            </a:r>
            <a:endParaRPr lang="vi-VN" sz="3600" dirty="0">
              <a:cs typeface="Arial"/>
            </a:endParaRPr>
          </a:p>
          <a:p>
            <a:pPr lvl="2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873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09601"/>
            <a:ext cx="8928100" cy="571499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5955" lvl="1" indent="-394335">
              <a:lnSpc>
                <a:spcPct val="100000"/>
              </a:lnSpc>
              <a:spcBef>
                <a:spcPts val="1650"/>
              </a:spcBef>
              <a:buAutoNum type="arabicPeriod"/>
              <a:tabLst>
                <a:tab pos="656590" algn="l"/>
              </a:tabLst>
            </a:pPr>
            <a:r>
              <a:rPr lang="vi-VN" sz="4800" spc="-5" dirty="0">
                <a:cs typeface="Arial"/>
              </a:rPr>
              <a:t>Mảng và khai báo mảng</a:t>
            </a:r>
            <a:endParaRPr lang="vi-VN" sz="4800" dirty="0">
              <a:cs typeface="Arial"/>
            </a:endParaRPr>
          </a:p>
          <a:p>
            <a:pPr marL="655955" lvl="1" indent="-39433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656590" algn="l"/>
              </a:tabLst>
            </a:pPr>
            <a:r>
              <a:rPr lang="vi-VN" sz="4800" spc="-5" dirty="0">
                <a:cs typeface="Arial"/>
              </a:rPr>
              <a:t>Gán giá trị và truy cập phần tử mảng</a:t>
            </a:r>
            <a:endParaRPr lang="vi-VN" sz="4800" dirty="0">
              <a:cs typeface="Arial"/>
            </a:endParaRPr>
          </a:p>
          <a:p>
            <a:pPr marL="655955" lvl="1" indent="-39433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656590" algn="l"/>
              </a:tabLst>
            </a:pPr>
            <a:r>
              <a:rPr lang="vi-VN" sz="4800" spc="-5" dirty="0">
                <a:cs typeface="Arial"/>
              </a:rPr>
              <a:t>Một vài thuật toán cơ bản với mảng</a:t>
            </a:r>
            <a:endParaRPr lang="vi-VN" sz="4800" dirty="0">
              <a:cs typeface="Arial"/>
            </a:endParaRP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5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09601"/>
            <a:ext cx="8928100" cy="571499"/>
          </a:xfrm>
        </p:spPr>
        <p:txBody>
          <a:bodyPr/>
          <a:lstStyle/>
          <a:p>
            <a:r>
              <a:rPr lang="en-US" dirty="0" err="1"/>
              <a:t>Mảng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7370">
              <a:spcBef>
                <a:spcPts val="1650"/>
              </a:spcBef>
              <a:tabLst>
                <a:tab pos="434340" algn="l"/>
              </a:tabLst>
            </a:pPr>
            <a:r>
              <a:rPr lang="vi-VN" sz="3200" spc="-10" dirty="0">
                <a:cs typeface="Arial"/>
              </a:rPr>
              <a:t>Khái niệm:</a:t>
            </a:r>
            <a:endParaRPr lang="vi-VN" sz="3200" dirty="0">
              <a:cs typeface="Arial"/>
            </a:endParaRPr>
          </a:p>
          <a:p>
            <a:pPr marL="775970" lvl="1">
              <a:spcBef>
                <a:spcPts val="334"/>
              </a:spcBef>
              <a:tabLst>
                <a:tab pos="634365" algn="l"/>
              </a:tabLst>
            </a:pPr>
            <a:r>
              <a:rPr lang="vi-VN" sz="2800" dirty="0">
                <a:cs typeface="Arial"/>
              </a:rPr>
              <a:t>Mảng là một dãy </a:t>
            </a:r>
            <a:r>
              <a:rPr lang="vi-VN" sz="2800" b="1" dirty="0">
                <a:solidFill>
                  <a:srgbClr val="C00000"/>
                </a:solidFill>
                <a:cs typeface="Arial"/>
              </a:rPr>
              <a:t>hữu hạn</a:t>
            </a:r>
            <a:r>
              <a:rPr lang="vi-VN" sz="2800" dirty="0">
                <a:cs typeface="Arial"/>
              </a:rPr>
              <a:t> các phần tử </a:t>
            </a:r>
            <a:r>
              <a:rPr lang="vi-VN" sz="2800" b="1" dirty="0">
                <a:solidFill>
                  <a:srgbClr val="C00000"/>
                </a:solidFill>
                <a:cs typeface="Arial"/>
              </a:rPr>
              <a:t>cùng kiểu</a:t>
            </a:r>
            <a:r>
              <a:rPr lang="vi-VN" sz="2800" dirty="0">
                <a:cs typeface="Arial"/>
              </a:rPr>
              <a:t> dữ liệu</a:t>
            </a:r>
          </a:p>
          <a:p>
            <a:pPr marL="775970" lvl="1">
              <a:spcBef>
                <a:spcPts val="334"/>
              </a:spcBef>
              <a:tabLst>
                <a:tab pos="634365" algn="l"/>
              </a:tabLst>
            </a:pPr>
            <a:r>
              <a:rPr lang="vi-VN" sz="2800" dirty="0"/>
              <a:t>Các phần tử trong mảng có cùng tên (là tên mảng) nhưng phân biệt với nhau ở </a:t>
            </a:r>
            <a:r>
              <a:rPr lang="vi-VN" sz="2800" b="1" dirty="0">
                <a:solidFill>
                  <a:srgbClr val="C00000"/>
                </a:solidFill>
              </a:rPr>
              <a:t>chỉ số</a:t>
            </a:r>
            <a:r>
              <a:rPr lang="vi-VN" sz="2800" dirty="0"/>
              <a:t> cho biết vị trí của nó trong mảng</a:t>
            </a:r>
            <a:endParaRPr lang="vi-VN" sz="2800" dirty="0">
              <a:cs typeface="Arial"/>
            </a:endParaRPr>
          </a:p>
          <a:p>
            <a:pPr marL="547370">
              <a:spcBef>
                <a:spcPts val="385"/>
              </a:spcBef>
              <a:tabLst>
                <a:tab pos="434340" algn="l"/>
              </a:tabLst>
            </a:pPr>
            <a:endParaRPr lang="vi-VN" sz="4800" b="1" i="1" dirty="0">
              <a:solidFill>
                <a:srgbClr val="00B050"/>
              </a:solidFill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30501-BD20-3A40-896A-13614412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99" y="4000500"/>
            <a:ext cx="6300516" cy="200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09601"/>
            <a:ext cx="8928100" cy="571499"/>
          </a:xfrm>
        </p:spPr>
        <p:txBody>
          <a:bodyPr/>
          <a:lstStyle/>
          <a:p>
            <a:r>
              <a:rPr lang="en-US" dirty="0" err="1"/>
              <a:t>Mảng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7370">
              <a:spcBef>
                <a:spcPts val="385"/>
              </a:spcBef>
              <a:tabLst>
                <a:tab pos="434340" algn="l"/>
              </a:tabLst>
            </a:pPr>
            <a:r>
              <a:rPr lang="vi-VN" sz="3200" spc="-10" dirty="0">
                <a:cs typeface="Arial"/>
              </a:rPr>
              <a:t>Ví dụ:</a:t>
            </a:r>
            <a:endParaRPr lang="vi-VN" sz="3200" dirty="0">
              <a:cs typeface="Arial"/>
            </a:endParaRPr>
          </a:p>
          <a:p>
            <a:pPr marL="775970" marR="540385" lvl="1">
              <a:spcBef>
                <a:spcPts val="335"/>
              </a:spcBef>
              <a:tabLst>
                <a:tab pos="634365" algn="l"/>
              </a:tabLst>
            </a:pPr>
            <a:r>
              <a:rPr lang="vi-VN" sz="2800" spc="-5" dirty="0">
                <a:cs typeface="Arial"/>
              </a:rPr>
              <a:t>Danh sách tên sinh viên: </a:t>
            </a:r>
            <a:r>
              <a:rPr lang="vi-VN" sz="2800" b="1" i="1" spc="-5" dirty="0">
                <a:solidFill>
                  <a:srgbClr val="00B050"/>
                </a:solidFill>
                <a:cs typeface="Arial"/>
              </a:rPr>
              <a:t>[“Nguyễn Vân Anh”, “Trần Thị Bình”, “Chu Cảnh Chiêu”]</a:t>
            </a:r>
          </a:p>
          <a:p>
            <a:pPr marL="775970" marR="540385" lvl="1">
              <a:spcBef>
                <a:spcPts val="335"/>
              </a:spcBef>
              <a:tabLst>
                <a:tab pos="634365" algn="l"/>
              </a:tabLst>
            </a:pPr>
            <a:r>
              <a:rPr lang="vi-VN" sz="2800" spc="-5" dirty="0">
                <a:cs typeface="Arial"/>
              </a:rPr>
              <a:t>Danh sách điểm môn LP#0: </a:t>
            </a:r>
            <a:r>
              <a:rPr lang="vi-VN" sz="2800" b="1" i="1" spc="-5" dirty="0">
                <a:solidFill>
                  <a:srgbClr val="00B050"/>
                </a:solidFill>
                <a:cs typeface="Arial"/>
              </a:rPr>
              <a:t>[7, 7, 8]</a:t>
            </a:r>
          </a:p>
          <a:p>
            <a:pPr marL="775970" marR="540385" lvl="1">
              <a:spcBef>
                <a:spcPts val="335"/>
              </a:spcBef>
              <a:tabLst>
                <a:tab pos="634365" algn="l"/>
              </a:tabLst>
            </a:pPr>
            <a:r>
              <a:rPr lang="vi-VN" sz="2800" spc="-5" dirty="0">
                <a:cs typeface="Arial"/>
              </a:rPr>
              <a:t>Danh sách thông tin năm sinh sinh viên: </a:t>
            </a:r>
            <a:r>
              <a:rPr lang="vi-VN" sz="2800" b="1" i="1" spc="-5" dirty="0">
                <a:solidFill>
                  <a:srgbClr val="00B050"/>
                </a:solidFill>
                <a:cs typeface="Arial"/>
              </a:rPr>
              <a:t>[1994, 1991, 1995]</a:t>
            </a:r>
            <a:endParaRPr lang="vi-VN" sz="4800" b="1" i="1" dirty="0">
              <a:solidFill>
                <a:srgbClr val="00B05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64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09601"/>
            <a:ext cx="8928100" cy="571499"/>
          </a:xfrm>
        </p:spPr>
        <p:txBody>
          <a:bodyPr/>
          <a:lstStyle/>
          <a:p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mảng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7370">
              <a:spcBef>
                <a:spcPts val="1650"/>
              </a:spcBef>
              <a:tabLst>
                <a:tab pos="434340" algn="l"/>
              </a:tabLst>
            </a:pPr>
            <a:r>
              <a:rPr lang="vi-VN" sz="3200" spc="-10" dirty="0">
                <a:cs typeface="Arial"/>
              </a:rPr>
              <a:t>Khai báo:</a:t>
            </a:r>
            <a:endParaRPr lang="vi-VN" sz="3200" dirty="0">
              <a:cs typeface="Arial"/>
            </a:endParaRPr>
          </a:p>
          <a:p>
            <a:pPr marL="775970" lvl="1">
              <a:spcBef>
                <a:spcPts val="334"/>
              </a:spcBef>
              <a:tabLst>
                <a:tab pos="634365" algn="l"/>
              </a:tabLst>
            </a:pPr>
            <a:r>
              <a:rPr lang="vi-VN" sz="2800" b="1" dirty="0">
                <a:solidFill>
                  <a:schemeClr val="tx2">
                    <a:lumMod val="75000"/>
                  </a:schemeClr>
                </a:solidFill>
                <a:cs typeface="Arial"/>
              </a:rPr>
              <a:t>var</a:t>
            </a:r>
            <a:r>
              <a:rPr lang="vi-VN" sz="2800" dirty="0">
                <a:cs typeface="Arial"/>
              </a:rPr>
              <a:t> mangTenSinhVien = </a:t>
            </a:r>
            <a:r>
              <a:rPr lang="vi-VN" sz="2800" b="1" i="1" spc="-5" dirty="0">
                <a:solidFill>
                  <a:srgbClr val="00B050"/>
                </a:solidFill>
                <a:cs typeface="Arial"/>
              </a:rPr>
              <a:t>[“Nguyễn Vân Anh”, “Trần Thị Bình”, “Chu Cảnh Chiêu”]</a:t>
            </a:r>
          </a:p>
          <a:p>
            <a:pPr marL="775970" marR="540385" lvl="1">
              <a:spcBef>
                <a:spcPts val="335"/>
              </a:spcBef>
              <a:tabLst>
                <a:tab pos="634365" algn="l"/>
              </a:tabLst>
            </a:pPr>
            <a:r>
              <a:rPr lang="vi-VN" sz="2800" b="1" dirty="0">
                <a:solidFill>
                  <a:schemeClr val="tx2">
                    <a:lumMod val="75000"/>
                  </a:schemeClr>
                </a:solidFill>
                <a:cs typeface="Arial"/>
              </a:rPr>
              <a:t>var</a:t>
            </a:r>
            <a:r>
              <a:rPr lang="vi-VN" sz="2800" dirty="0">
                <a:cs typeface="Arial"/>
              </a:rPr>
              <a:t> </a:t>
            </a:r>
            <a:r>
              <a:rPr lang="vi-VN" sz="2800" spc="-5" dirty="0">
                <a:cs typeface="Arial"/>
              </a:rPr>
              <a:t>mangDiemLP0 = </a:t>
            </a:r>
            <a:r>
              <a:rPr lang="vi-VN" sz="2800" b="1" i="1" spc="-5" dirty="0">
                <a:solidFill>
                  <a:srgbClr val="00B050"/>
                </a:solidFill>
                <a:cs typeface="Arial"/>
              </a:rPr>
              <a:t>[7, 5, 8]</a:t>
            </a:r>
          </a:p>
          <a:p>
            <a:pPr marL="775970" marR="540385" lvl="1">
              <a:spcBef>
                <a:spcPts val="335"/>
              </a:spcBef>
              <a:tabLst>
                <a:tab pos="634365" algn="l"/>
              </a:tabLst>
            </a:pPr>
            <a:r>
              <a:rPr lang="vi-VN" sz="2800" b="1" dirty="0">
                <a:solidFill>
                  <a:schemeClr val="tx2">
                    <a:lumMod val="75000"/>
                  </a:schemeClr>
                </a:solidFill>
                <a:cs typeface="Arial"/>
              </a:rPr>
              <a:t>var</a:t>
            </a:r>
            <a:r>
              <a:rPr lang="vi-VN" sz="28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vi-VN" sz="2800" spc="-5" dirty="0">
                <a:cs typeface="Arial"/>
              </a:rPr>
              <a:t>mangNamSinh = </a:t>
            </a:r>
            <a:r>
              <a:rPr lang="vi-VN" sz="2800" b="1" i="1" spc="-5" dirty="0">
                <a:solidFill>
                  <a:srgbClr val="00B050"/>
                </a:solidFill>
                <a:cs typeface="Arial"/>
              </a:rPr>
              <a:t>[]</a:t>
            </a:r>
          </a:p>
          <a:p>
            <a:pPr marL="775970" marR="540385" lvl="1">
              <a:spcBef>
                <a:spcPts val="335"/>
              </a:spcBef>
              <a:tabLst>
                <a:tab pos="634365" algn="l"/>
              </a:tabLst>
            </a:pPr>
            <a:r>
              <a:rPr lang="vi-VN" sz="2800" spc="-5" dirty="0">
                <a:cs typeface="Arial"/>
              </a:rPr>
              <a:t>mangNamSinh</a:t>
            </a:r>
            <a:r>
              <a:rPr lang="vi-VN" sz="2800" spc="-5" dirty="0">
                <a:solidFill>
                  <a:srgbClr val="C00000"/>
                </a:solidFill>
                <a:cs typeface="Arial"/>
              </a:rPr>
              <a:t>[0]</a:t>
            </a:r>
            <a:r>
              <a:rPr lang="vi-VN" sz="2800" spc="-5" dirty="0">
                <a:cs typeface="Arial"/>
              </a:rPr>
              <a:t> = </a:t>
            </a:r>
            <a:r>
              <a:rPr lang="vi-VN" sz="2800" b="1" i="1" spc="-5" dirty="0">
                <a:solidFill>
                  <a:srgbClr val="00B050"/>
                </a:solidFill>
                <a:cs typeface="Arial"/>
              </a:rPr>
              <a:t>1994</a:t>
            </a:r>
          </a:p>
          <a:p>
            <a:pPr marL="775970" marR="540385" lvl="1">
              <a:spcBef>
                <a:spcPts val="335"/>
              </a:spcBef>
              <a:tabLst>
                <a:tab pos="634365" algn="l"/>
              </a:tabLst>
            </a:pPr>
            <a:r>
              <a:rPr lang="vi-VN" sz="2800" spc="-5" dirty="0">
                <a:cs typeface="Arial"/>
              </a:rPr>
              <a:t>mangNamSinh</a:t>
            </a:r>
            <a:r>
              <a:rPr lang="vi-VN" sz="2800" spc="-5" dirty="0">
                <a:solidFill>
                  <a:srgbClr val="C00000"/>
                </a:solidFill>
                <a:cs typeface="Arial"/>
              </a:rPr>
              <a:t>[1]</a:t>
            </a:r>
            <a:r>
              <a:rPr lang="vi-VN" sz="2800" spc="-5" dirty="0">
                <a:cs typeface="Arial"/>
              </a:rPr>
              <a:t> = </a:t>
            </a:r>
            <a:r>
              <a:rPr lang="vi-VN" sz="2800" b="1" i="1" spc="-5" dirty="0">
                <a:solidFill>
                  <a:srgbClr val="00B050"/>
                </a:solidFill>
                <a:cs typeface="Arial"/>
              </a:rPr>
              <a:t>1991</a:t>
            </a:r>
          </a:p>
          <a:p>
            <a:pPr marL="775970" marR="540385" lvl="1">
              <a:spcBef>
                <a:spcPts val="335"/>
              </a:spcBef>
              <a:tabLst>
                <a:tab pos="634365" algn="l"/>
              </a:tabLst>
            </a:pPr>
            <a:r>
              <a:rPr lang="vi-VN" sz="2800" spc="-5" dirty="0">
                <a:cs typeface="Arial"/>
              </a:rPr>
              <a:t>mangNamSinh</a:t>
            </a:r>
            <a:r>
              <a:rPr lang="vi-VN" sz="2800" spc="-5" dirty="0">
                <a:solidFill>
                  <a:srgbClr val="C00000"/>
                </a:solidFill>
                <a:cs typeface="Arial"/>
              </a:rPr>
              <a:t>[2]</a:t>
            </a:r>
            <a:r>
              <a:rPr lang="vi-VN" sz="2800" spc="-5" dirty="0">
                <a:cs typeface="Arial"/>
              </a:rPr>
              <a:t> = </a:t>
            </a:r>
            <a:r>
              <a:rPr lang="vi-VN" sz="2800" b="1" i="1" spc="-5" dirty="0">
                <a:solidFill>
                  <a:srgbClr val="00B050"/>
                </a:solidFill>
                <a:cs typeface="Arial"/>
              </a:rPr>
              <a:t>1995</a:t>
            </a:r>
          </a:p>
        </p:txBody>
      </p:sp>
    </p:spTree>
    <p:extLst>
      <p:ext uri="{BB962C8B-B14F-4D97-AF65-F5344CB8AC3E}">
        <p14:creationId xmlns:p14="http://schemas.microsoft.com/office/powerpoint/2010/main" val="154382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09601"/>
            <a:ext cx="8928100" cy="571499"/>
          </a:xfrm>
        </p:spPr>
        <p:txBody>
          <a:bodyPr/>
          <a:lstStyle/>
          <a:p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mảng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7370">
              <a:spcBef>
                <a:spcPts val="1650"/>
              </a:spcBef>
              <a:tabLst>
                <a:tab pos="434340" algn="l"/>
              </a:tabLst>
            </a:pPr>
            <a:r>
              <a:rPr lang="vi-VN" sz="3200" spc="-10" dirty="0">
                <a:cs typeface="Arial"/>
              </a:rPr>
              <a:t>Truy xuất: truy cập vào phần tử thông qua </a:t>
            </a:r>
            <a:r>
              <a:rPr lang="vi-VN" sz="3200" b="1" spc="-10" dirty="0">
                <a:solidFill>
                  <a:srgbClr val="C00000"/>
                </a:solidFill>
                <a:cs typeface="Arial"/>
              </a:rPr>
              <a:t>tên mảng</a:t>
            </a:r>
            <a:r>
              <a:rPr lang="vi-VN" sz="3200" spc="-10" dirty="0">
                <a:solidFill>
                  <a:srgbClr val="C00000"/>
                </a:solidFill>
                <a:cs typeface="Arial"/>
              </a:rPr>
              <a:t> </a:t>
            </a:r>
            <a:r>
              <a:rPr lang="vi-VN" sz="3200" spc="-10" dirty="0">
                <a:cs typeface="Arial"/>
              </a:rPr>
              <a:t>và </a:t>
            </a:r>
            <a:r>
              <a:rPr lang="vi-VN" sz="3200" b="1" spc="-10" dirty="0">
                <a:solidFill>
                  <a:srgbClr val="C00000"/>
                </a:solidFill>
                <a:cs typeface="Arial"/>
              </a:rPr>
              <a:t>chỉ số của phần tử</a:t>
            </a:r>
            <a:r>
              <a:rPr lang="vi-VN" sz="3200" spc="-10" dirty="0">
                <a:cs typeface="Arial"/>
              </a:rPr>
              <a:t> trong mảng</a:t>
            </a:r>
          </a:p>
          <a:p>
            <a:pPr marL="547370">
              <a:spcBef>
                <a:spcPts val="1650"/>
              </a:spcBef>
              <a:tabLst>
                <a:tab pos="434340" algn="l"/>
              </a:tabLst>
            </a:pPr>
            <a:r>
              <a:rPr lang="vi-VN" sz="3200" dirty="0">
                <a:cs typeface="Arial"/>
              </a:rPr>
              <a:t>Ví dụ:</a:t>
            </a:r>
          </a:p>
          <a:p>
            <a:pPr marL="760413" lvl="1" indent="-215900">
              <a:spcBef>
                <a:spcPts val="1650"/>
              </a:spcBef>
              <a:tabLst>
                <a:tab pos="433388" algn="l"/>
              </a:tabLst>
            </a:pPr>
            <a:r>
              <a:rPr lang="vi-VN" sz="3000" b="1" dirty="0">
                <a:solidFill>
                  <a:schemeClr val="tx2">
                    <a:lumMod val="75000"/>
                  </a:schemeClr>
                </a:solidFill>
                <a:cs typeface="Arial"/>
              </a:rPr>
              <a:t>var</a:t>
            </a:r>
            <a:r>
              <a:rPr lang="vi-VN" sz="3000" dirty="0">
                <a:cs typeface="Arial"/>
              </a:rPr>
              <a:t> </a:t>
            </a:r>
            <a:r>
              <a:rPr lang="vi-VN" sz="3000" spc="-5" dirty="0">
                <a:cs typeface="Arial"/>
              </a:rPr>
              <a:t>mangDiemLP0 = </a:t>
            </a:r>
            <a:r>
              <a:rPr lang="vi-VN" sz="3000" b="1" i="1" spc="-5" dirty="0">
                <a:solidFill>
                  <a:srgbClr val="00B050"/>
                </a:solidFill>
                <a:cs typeface="Arial"/>
              </a:rPr>
              <a:t>[7, 5, 8]</a:t>
            </a:r>
            <a:endParaRPr lang="vi-VN" sz="3000" dirty="0">
              <a:cs typeface="Arial"/>
            </a:endParaRPr>
          </a:p>
          <a:p>
            <a:pPr marL="1176020" lvl="2">
              <a:spcBef>
                <a:spcPts val="334"/>
              </a:spcBef>
              <a:tabLst>
                <a:tab pos="634365" algn="l"/>
              </a:tabLst>
            </a:pPr>
            <a:r>
              <a:rPr lang="vi-VN" sz="2400" spc="-5" dirty="0">
                <a:cs typeface="Arial"/>
              </a:rPr>
              <a:t>mangDiemLP0 là mảng gồm 3 phần tử.</a:t>
            </a:r>
          </a:p>
          <a:p>
            <a:pPr marL="1176020" lvl="2">
              <a:spcBef>
                <a:spcPts val="334"/>
              </a:spcBef>
              <a:tabLst>
                <a:tab pos="634365" algn="l"/>
              </a:tabLst>
            </a:pPr>
            <a:r>
              <a:rPr lang="vi-VN" sz="2400" spc="-5" dirty="0">
                <a:cs typeface="Arial"/>
              </a:rPr>
              <a:t>mangDiemLP0.length trả về kích thước mảng là 3</a:t>
            </a:r>
          </a:p>
          <a:p>
            <a:pPr marL="1176020" lvl="2">
              <a:spcBef>
                <a:spcPts val="334"/>
              </a:spcBef>
              <a:tabLst>
                <a:tab pos="634365" algn="l"/>
              </a:tabLst>
            </a:pPr>
            <a:r>
              <a:rPr lang="vi-VN" sz="2400" spc="-5" dirty="0">
                <a:cs typeface="Arial"/>
              </a:rPr>
              <a:t>mangDiemLP0</a:t>
            </a:r>
            <a:r>
              <a:rPr lang="vi-VN" sz="2400" b="1" spc="-5" dirty="0">
                <a:solidFill>
                  <a:srgbClr val="C00000"/>
                </a:solidFill>
                <a:cs typeface="Arial"/>
              </a:rPr>
              <a:t>[0]</a:t>
            </a:r>
            <a:r>
              <a:rPr lang="vi-VN" sz="2400" spc="-5" dirty="0">
                <a:cs typeface="Arial"/>
              </a:rPr>
              <a:t>: là phần tử đầu tiên của mảng, có giá trị 7</a:t>
            </a:r>
          </a:p>
          <a:p>
            <a:pPr marL="1176020" lvl="2">
              <a:spcBef>
                <a:spcPts val="334"/>
              </a:spcBef>
              <a:tabLst>
                <a:tab pos="634365" algn="l"/>
              </a:tabLst>
            </a:pPr>
            <a:r>
              <a:rPr lang="vi-VN" sz="2400" spc="-5" dirty="0">
                <a:cs typeface="Arial"/>
              </a:rPr>
              <a:t>mangDiemLP0</a:t>
            </a:r>
            <a:r>
              <a:rPr lang="vi-VN" sz="2400" b="1" spc="-5" dirty="0">
                <a:solidFill>
                  <a:srgbClr val="C00000"/>
                </a:solidFill>
                <a:cs typeface="Arial"/>
              </a:rPr>
              <a:t>[2]</a:t>
            </a:r>
            <a:r>
              <a:rPr lang="vi-VN" sz="2400" spc="-5" dirty="0">
                <a:cs typeface="Arial"/>
              </a:rPr>
              <a:t>: là phần tử cuối cùng của mảng, có giá trị 8</a:t>
            </a:r>
          </a:p>
          <a:p>
            <a:pPr marL="1176020" lvl="2">
              <a:spcBef>
                <a:spcPts val="334"/>
              </a:spcBef>
              <a:tabLst>
                <a:tab pos="634365" algn="l"/>
              </a:tabLst>
            </a:pPr>
            <a:r>
              <a:rPr lang="vi-VN" sz="2400" spc="-5" dirty="0">
                <a:cs typeface="Arial"/>
              </a:rPr>
              <a:t>mangDiemLP0</a:t>
            </a:r>
            <a:r>
              <a:rPr lang="vi-VN" sz="2400" b="1" spc="-5" dirty="0">
                <a:solidFill>
                  <a:srgbClr val="C00000"/>
                </a:solidFill>
                <a:cs typeface="Arial"/>
              </a:rPr>
              <a:t>[i]</a:t>
            </a:r>
            <a:r>
              <a:rPr lang="vi-VN" sz="2400" spc="-5" dirty="0">
                <a:cs typeface="Arial"/>
              </a:rPr>
              <a:t>: là phần tử thứ i+1 của mảng</a:t>
            </a:r>
            <a:endParaRPr lang="vi-VN" sz="2400" b="1" i="1" spc="-5" dirty="0">
              <a:solidFill>
                <a:srgbClr val="00B050"/>
              </a:solidFill>
              <a:cs typeface="Arial"/>
            </a:endParaRPr>
          </a:p>
          <a:p>
            <a:pPr marL="775970" lvl="1">
              <a:spcBef>
                <a:spcPts val="334"/>
              </a:spcBef>
              <a:tabLst>
                <a:tab pos="634365" algn="l"/>
              </a:tabLst>
            </a:pPr>
            <a:endParaRPr lang="vi-VN" sz="2800" b="1" i="1" spc="-5" dirty="0">
              <a:solidFill>
                <a:srgbClr val="00B05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54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09601"/>
            <a:ext cx="8928100" cy="571499"/>
          </a:xfrm>
        </p:spPr>
        <p:txBody>
          <a:bodyPr/>
          <a:lstStyle/>
          <a:p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mảng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7370">
              <a:spcBef>
                <a:spcPts val="1650"/>
              </a:spcBef>
              <a:tabLst>
                <a:tab pos="434340" algn="l"/>
              </a:tabLst>
            </a:pPr>
            <a:r>
              <a:rPr lang="vi-VN" sz="3200" spc="-10" dirty="0">
                <a:cs typeface="Arial"/>
              </a:rPr>
              <a:t>Duyệt mảng: gán tất cả các phần tử của mảng</a:t>
            </a:r>
          </a:p>
          <a:p>
            <a:pPr marL="947420" lvl="1">
              <a:spcBef>
                <a:spcPts val="1650"/>
              </a:spcBef>
              <a:tabLst>
                <a:tab pos="434340" algn="l"/>
              </a:tabLst>
            </a:pPr>
            <a:r>
              <a:rPr lang="vi-VN" sz="2400" spc="-10" dirty="0">
                <a:solidFill>
                  <a:schemeClr val="tx2">
                    <a:lumMod val="75000"/>
                  </a:schemeClr>
                </a:solidFill>
                <a:cs typeface="Arial"/>
              </a:rPr>
              <a:t>Nhập giá trị cho mảng số nguyên dương từ 1 đến N </a:t>
            </a:r>
            <a:endParaRPr lang="vi-VN" sz="2400" dirty="0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dirty="0">
                <a:solidFill>
                  <a:srgbClr val="C00000"/>
                </a:solidFill>
                <a:cs typeface="Arial"/>
              </a:rPr>
              <a:t>for (var i = 0; i &lt;= N-1; i++) {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dirty="0">
                <a:solidFill>
                  <a:srgbClr val="C00000"/>
                </a:solidFill>
                <a:cs typeface="Arial"/>
              </a:rPr>
              <a:t>	mangSoNguyen[i] = i + 1;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i="1" spc="-5" dirty="0">
                <a:solidFill>
                  <a:srgbClr val="C00000"/>
                </a:solidFill>
                <a:cs typeface="Arial"/>
              </a:rPr>
              <a:t>}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i="1" spc="-5" dirty="0">
                <a:solidFill>
                  <a:schemeClr val="tx2">
                    <a:lumMod val="75000"/>
                  </a:schemeClr>
                </a:solidFill>
                <a:cs typeface="Arial"/>
              </a:rPr>
              <a:t>hoặc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dirty="0">
                <a:solidFill>
                  <a:srgbClr val="C00000"/>
                </a:solidFill>
                <a:cs typeface="Arial"/>
              </a:rPr>
              <a:t>for (var i = 1; i &lt;= N; i++) {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dirty="0">
                <a:solidFill>
                  <a:srgbClr val="C00000"/>
                </a:solidFill>
                <a:cs typeface="Arial"/>
              </a:rPr>
              <a:t>	mangSoNguyen[i-1] = i;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i="1" spc="-5" dirty="0">
                <a:solidFill>
                  <a:srgbClr val="C00000"/>
                </a:solidFill>
                <a:cs typeface="Arial"/>
              </a:rPr>
              <a:t>}</a:t>
            </a:r>
            <a:endParaRPr lang="vi-VN" sz="1600" i="1" spc="-5" dirty="0">
              <a:solidFill>
                <a:srgbClr val="C00000"/>
              </a:solidFill>
              <a:cs typeface="Arial"/>
            </a:endParaRP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endParaRPr lang="vi-VN" sz="2000" i="1" spc="-5" dirty="0">
              <a:solidFill>
                <a:srgbClr val="00B050"/>
              </a:solidFill>
              <a:cs typeface="Arial"/>
            </a:endParaRPr>
          </a:p>
          <a:p>
            <a:pPr marL="775970" lvl="1">
              <a:spcBef>
                <a:spcPts val="334"/>
              </a:spcBef>
              <a:tabLst>
                <a:tab pos="634365" algn="l"/>
              </a:tabLst>
            </a:pPr>
            <a:endParaRPr lang="vi-VN" sz="2800" b="1" i="1" spc="-5" dirty="0">
              <a:solidFill>
                <a:srgbClr val="00B050"/>
              </a:solidFill>
              <a:cs typeface="Arial"/>
            </a:endParaRPr>
          </a:p>
          <a:p>
            <a:pPr marL="775970" lvl="1">
              <a:spcBef>
                <a:spcPts val="334"/>
              </a:spcBef>
              <a:tabLst>
                <a:tab pos="634365" algn="l"/>
              </a:tabLst>
            </a:pPr>
            <a:endParaRPr lang="vi-VN" sz="2800" b="1" i="1" spc="-5" dirty="0">
              <a:solidFill>
                <a:srgbClr val="00B05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09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8D80-4D70-4511-82E4-B18D7310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09601"/>
            <a:ext cx="8928100" cy="571499"/>
          </a:xfrm>
        </p:spPr>
        <p:txBody>
          <a:bodyPr/>
          <a:lstStyle/>
          <a:p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mảng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7370">
              <a:spcBef>
                <a:spcPts val="1650"/>
              </a:spcBef>
              <a:tabLst>
                <a:tab pos="434340" algn="l"/>
              </a:tabLst>
            </a:pPr>
            <a:r>
              <a:rPr lang="vi-VN" sz="3200" spc="-10" dirty="0">
                <a:cs typeface="Arial"/>
              </a:rPr>
              <a:t>Duyệt mảng: đọc giá trị tất cả các phần tử của mảng</a:t>
            </a:r>
          </a:p>
          <a:p>
            <a:pPr marL="947420" lvl="1">
              <a:spcBef>
                <a:spcPts val="1650"/>
              </a:spcBef>
              <a:tabLst>
                <a:tab pos="434340" algn="l"/>
              </a:tabLst>
            </a:pPr>
            <a:r>
              <a:rPr lang="vi-VN" sz="2400" spc="-10" dirty="0">
                <a:solidFill>
                  <a:schemeClr val="tx2">
                    <a:lumMod val="75000"/>
                  </a:schemeClr>
                </a:solidFill>
                <a:cs typeface="Arial"/>
              </a:rPr>
              <a:t>In mảng tên sinh viên</a:t>
            </a:r>
            <a:endParaRPr lang="vi-VN" sz="2400" dirty="0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dirty="0">
                <a:solidFill>
                  <a:srgbClr val="C00000"/>
                </a:solidFill>
                <a:cs typeface="Arial"/>
              </a:rPr>
              <a:t>for (var i = 0; i &lt; mangTenSinhVien.length; i++) {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dirty="0">
                <a:solidFill>
                  <a:srgbClr val="C00000"/>
                </a:solidFill>
                <a:cs typeface="Arial"/>
              </a:rPr>
              <a:t>	 document.write(mangTenSinhVien[i]);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i="1" spc="-5" dirty="0">
                <a:solidFill>
                  <a:srgbClr val="C00000"/>
                </a:solidFill>
                <a:cs typeface="Arial"/>
              </a:rPr>
              <a:t>}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i="1" spc="-5" dirty="0">
                <a:solidFill>
                  <a:schemeClr val="tx2">
                    <a:lumMod val="75000"/>
                  </a:schemeClr>
                </a:solidFill>
                <a:cs typeface="Arial"/>
              </a:rPr>
              <a:t>hoặc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dirty="0">
                <a:solidFill>
                  <a:srgbClr val="C00000"/>
                </a:solidFill>
                <a:cs typeface="Arial"/>
              </a:rPr>
              <a:t>for (var i = 1; i &lt;= mangTenSinhVien.length; i++) {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dirty="0">
                <a:solidFill>
                  <a:srgbClr val="C00000"/>
                </a:solidFill>
                <a:cs typeface="Arial"/>
              </a:rPr>
              <a:t>	 document.write(mangTenSinhVien[i-1]);</a:t>
            </a:r>
          </a:p>
          <a:p>
            <a:pPr marL="944563" lvl="2" indent="0">
              <a:spcBef>
                <a:spcPts val="1650"/>
              </a:spcBef>
              <a:buNone/>
              <a:tabLst>
                <a:tab pos="433388" algn="l"/>
              </a:tabLst>
            </a:pPr>
            <a:r>
              <a:rPr lang="vi-VN" sz="2000" i="1" spc="-5" dirty="0">
                <a:solidFill>
                  <a:srgbClr val="C00000"/>
                </a:solidFill>
                <a:cs typeface="Arial"/>
              </a:rPr>
              <a:t>}</a:t>
            </a:r>
            <a:endParaRPr lang="vi-VN" sz="2000" i="1" spc="-5" dirty="0">
              <a:solidFill>
                <a:srgbClr val="00B050"/>
              </a:solidFill>
              <a:cs typeface="Arial"/>
            </a:endParaRPr>
          </a:p>
          <a:p>
            <a:pPr marL="775970" lvl="1">
              <a:spcBef>
                <a:spcPts val="334"/>
              </a:spcBef>
              <a:tabLst>
                <a:tab pos="634365" algn="l"/>
              </a:tabLst>
            </a:pPr>
            <a:endParaRPr lang="vi-VN" sz="2800" b="1" i="1" spc="-5" dirty="0">
              <a:solidFill>
                <a:srgbClr val="00B050"/>
              </a:solidFill>
              <a:cs typeface="Arial"/>
            </a:endParaRPr>
          </a:p>
          <a:p>
            <a:pPr marL="775970" lvl="1">
              <a:spcBef>
                <a:spcPts val="334"/>
              </a:spcBef>
              <a:tabLst>
                <a:tab pos="634365" algn="l"/>
              </a:tabLst>
            </a:pPr>
            <a:endParaRPr lang="vi-VN" sz="2800" b="1" i="1" spc="-5" dirty="0">
              <a:solidFill>
                <a:srgbClr val="00B05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9848275"/>
      </p:ext>
    </p:extLst>
  </p:cSld>
  <p:clrMapOvr>
    <a:masterClrMapping/>
  </p:clrMapOvr>
</p:sld>
</file>

<file path=ppt/theme/theme1.xml><?xml version="1.0" encoding="utf-8"?>
<a:theme xmlns:a="http://schemas.openxmlformats.org/drawingml/2006/main" name="cdb2004213l">
  <a:themeElements>
    <a:clrScheme name="Office Theme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FSE_Template1" id="{D60A9529-804D-8741-A1C7-2203399C0C7C}" vid="{8444D873-0411-E844-BE10-AFA0413C53FE}"/>
    </a:ext>
  </a:extLst>
</a:theme>
</file>

<file path=ppt/theme/theme2.xml><?xml version="1.0" encoding="utf-8"?>
<a:theme xmlns:a="http://schemas.openxmlformats.org/drawingml/2006/main" name="1_cdb2004213l">
  <a:themeElements>
    <a:clrScheme name="Office Theme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̀i 4 - Kiến trúc máy tính" id="{11ECAC0C-4461-9948-956B-8E477AD48EB4}" vid="{374027A9-09E0-1B40-8E49-9A6D2F28A31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554</Words>
  <Application>Microsoft Macintosh PowerPoint</Application>
  <PresentationFormat>Widescreen</PresentationFormat>
  <Paragraphs>82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Wingdings</vt:lpstr>
      <vt:lpstr>cdb2004213l</vt:lpstr>
      <vt:lpstr>1_cdb2004213l</vt:lpstr>
      <vt:lpstr>PowerPoint Presentation</vt:lpstr>
      <vt:lpstr>Mục tiêu</vt:lpstr>
      <vt:lpstr>Nội dung</vt:lpstr>
      <vt:lpstr>Mảng</vt:lpstr>
      <vt:lpstr>Mảng</vt:lpstr>
      <vt:lpstr>Khai báo mảng và truy xuất phần tử mảng</vt:lpstr>
      <vt:lpstr>Khai báo mảng và truy xuất phần tử mảng</vt:lpstr>
      <vt:lpstr>Khai báo mảng và truy xuất phần tử mảng</vt:lpstr>
      <vt:lpstr>Khai báo mảng và truy xuất phần tử mảng</vt:lpstr>
      <vt:lpstr>Một số thuật toán cơ bản</vt:lpstr>
      <vt:lpstr>Một số thuật toán cơ bản</vt:lpstr>
      <vt:lpstr>Một số thuật toán cơ bản</vt:lpstr>
      <vt:lpstr>Một số thuật toán cơ bản</vt:lpstr>
      <vt:lpstr>Một số thuật toán cơ bản</vt:lpstr>
      <vt:lpstr>Một số thuật toán cơ bản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LP#0 – Living in Digital World</dc:title>
  <dc:creator>Smile!</dc:creator>
  <cp:lastModifiedBy>Cao Le Thanh</cp:lastModifiedBy>
  <cp:revision>175</cp:revision>
  <dcterms:modified xsi:type="dcterms:W3CDTF">2018-04-17T03:21:26Z</dcterms:modified>
</cp:coreProperties>
</file>